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66" r:id="rId3"/>
    <p:sldId id="268" r:id="rId4"/>
    <p:sldId id="264" r:id="rId5"/>
    <p:sldId id="263" r:id="rId6"/>
    <p:sldId id="260" r:id="rId7"/>
    <p:sldId id="259" r:id="rId8"/>
    <p:sldId id="269" r:id="rId9"/>
    <p:sldId id="272" r:id="rId10"/>
    <p:sldId id="270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B0CC18-7CBA-87B0-A35E-CB8705DE812B}" v="65" dt="2018-12-13T18:13:38.710"/>
    <p1510:client id="{620CBEA3-5CAF-E946-4A02-73CBB75D774C}" v="1" dt="2018-12-13T21:13:42.664"/>
    <p1510:client id="{649B747A-9782-20B6-73A7-3047FBD992A7}" v="28" dt="2018-12-13T10:15:17.401"/>
    <p1510:client id="{F1A669EE-1334-FFC2-C553-14944D537D87}" v="34" dt="2018-12-13T17:23:21.020"/>
    <p1510:client id="{FC013830-0B15-00A9-828E-9818F365C655}" v="96" dt="2018-12-13T17:02:03.5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01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30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57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0225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15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37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0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2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61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52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6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41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0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5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64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5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861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AEADC8F-3F8A-4FE9-91C9-D3A141303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237" y="-856"/>
            <a:ext cx="3022405" cy="392804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C7E6FA67-5047-4505-9604-C5ECE2CEF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978" y="1482702"/>
            <a:ext cx="10396193" cy="2666466"/>
          </a:xfrm>
        </p:spPr>
        <p:txBody>
          <a:bodyPr/>
          <a:lstStyle/>
          <a:p>
            <a:r>
              <a:rPr lang="en-US" sz="9600" b="1"/>
              <a:t>Made To Fit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CF13-B439-4730-8A46-13AB6D85F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FINANCIAL RETURNS</a:t>
            </a:r>
          </a:p>
        </p:txBody>
      </p:sp>
      <p:pic>
        <p:nvPicPr>
          <p:cNvPr id="15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5A7E3E4-2787-4B43-81FC-5861A3ABD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75" y="1534218"/>
            <a:ext cx="10029579" cy="490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98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B497-D2C6-4011-9609-0B9DC5D2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SENSITIVITY ANALYSIS</a:t>
            </a:r>
          </a:p>
        </p:txBody>
      </p:sp>
      <p:pic>
        <p:nvPicPr>
          <p:cNvPr id="7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6609BB1-471B-4CB7-B236-6C4033A10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68" y="1590141"/>
            <a:ext cx="9896294" cy="48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79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4ED9F-3BDC-4E1C-AEC0-99DDFAF98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Shoe Making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771D9-E60C-4D5E-A21E-AAAAE8742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6398786" cy="41838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One of the oldest crafts still practiced today </a:t>
            </a:r>
          </a:p>
          <a:p>
            <a:r>
              <a:rPr lang="en-US"/>
              <a:t>Origins date back to the 15th century</a:t>
            </a:r>
          </a:p>
          <a:p>
            <a:r>
              <a:rPr lang="en-US"/>
              <a:t>Mass production started in 1900's but tradition methods are still very popular</a:t>
            </a:r>
          </a:p>
        </p:txBody>
      </p:sp>
      <p:pic>
        <p:nvPicPr>
          <p:cNvPr id="6" name="Picture 6" descr="An old black and white photo of a person&#10;&#10;Description generated with very high confidence">
            <a:extLst>
              <a:ext uri="{FF2B5EF4-FFF2-40B4-BE49-F238E27FC236}">
                <a16:creationId xmlns:a16="http://schemas.microsoft.com/office/drawing/2014/main" id="{5E6D761A-432B-4295-883C-24062AA5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313" y="405989"/>
            <a:ext cx="4267199" cy="5821903"/>
          </a:xfrm>
          <a:prstGeom prst="rect">
            <a:avLst/>
          </a:prstGeom>
        </p:spPr>
      </p:pic>
      <p:pic>
        <p:nvPicPr>
          <p:cNvPr id="4" name="Picture 4" descr="A picture containing clothing, footwear&#10;&#10;Description generated with very high confidence">
            <a:extLst>
              <a:ext uri="{FF2B5EF4-FFF2-40B4-BE49-F238E27FC236}">
                <a16:creationId xmlns:a16="http://schemas.microsoft.com/office/drawing/2014/main" id="{4696A10E-8751-44E4-B843-92E7674B8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2" t="21322" r="7906" b="24094"/>
          <a:stretch/>
        </p:blipFill>
        <p:spPr>
          <a:xfrm>
            <a:off x="4379125" y="4156664"/>
            <a:ext cx="2732622" cy="1771022"/>
          </a:xfrm>
          <a:prstGeom prst="rect">
            <a:avLst/>
          </a:prstGeom>
        </p:spPr>
      </p:pic>
      <p:pic>
        <p:nvPicPr>
          <p:cNvPr id="7" name="Picture 7" descr="A pair of shoes&#10;&#10;Description generated with very high confidence">
            <a:extLst>
              <a:ext uri="{FF2B5EF4-FFF2-40B4-BE49-F238E27FC236}">
                <a16:creationId xmlns:a16="http://schemas.microsoft.com/office/drawing/2014/main" id="{31322B1A-7ADA-41D5-886D-431897539A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8" t="1039" r="11828" b="-379"/>
          <a:stretch/>
        </p:blipFill>
        <p:spPr>
          <a:xfrm>
            <a:off x="813474" y="4150474"/>
            <a:ext cx="3046133" cy="17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70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6D80-14C0-4782-B66B-66546543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Shoe Making – The Process</a:t>
            </a:r>
          </a:p>
        </p:txBody>
      </p:sp>
      <p:pic>
        <p:nvPicPr>
          <p:cNvPr id="4" name="Picture 4" descr="A picture containing person, clothing, man&#10;&#10;Description generated with very high confidence">
            <a:extLst>
              <a:ext uri="{FF2B5EF4-FFF2-40B4-BE49-F238E27FC236}">
                <a16:creationId xmlns:a16="http://schemas.microsoft.com/office/drawing/2014/main" id="{B025FADF-A426-4B26-8102-E4E85232D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828" b="29258"/>
          <a:stretch/>
        </p:blipFill>
        <p:spPr>
          <a:xfrm>
            <a:off x="414090" y="1245270"/>
            <a:ext cx="2604657" cy="1588840"/>
          </a:xfrm>
          <a:prstGeom prst="rect">
            <a:avLst/>
          </a:prstGeom>
        </p:spPr>
      </p:pic>
      <p:pic>
        <p:nvPicPr>
          <p:cNvPr id="6" name="Picture 6" descr="A picture containing person, table&#10;&#10;Description generated with very high confidence">
            <a:extLst>
              <a:ext uri="{FF2B5EF4-FFF2-40B4-BE49-F238E27FC236}">
                <a16:creationId xmlns:a16="http://schemas.microsoft.com/office/drawing/2014/main" id="{4581FB74-A398-4760-ABDD-9E1253E65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967" y="1161847"/>
            <a:ext cx="2527722" cy="1699057"/>
          </a:xfrm>
          <a:prstGeom prst="rect">
            <a:avLst/>
          </a:prstGeom>
        </p:spPr>
      </p:pic>
      <p:pic>
        <p:nvPicPr>
          <p:cNvPr id="10" name="Picture 10" descr="A picture containing indoor, wall, table&#10;&#10;Description generated with very high confidence">
            <a:extLst>
              <a:ext uri="{FF2B5EF4-FFF2-40B4-BE49-F238E27FC236}">
                <a16:creationId xmlns:a16="http://schemas.microsoft.com/office/drawing/2014/main" id="{3B1C7ED2-4895-49E2-AD4E-479ED1F4D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943" y="1156244"/>
            <a:ext cx="2123514" cy="1711139"/>
          </a:xfrm>
          <a:prstGeom prst="rect">
            <a:avLst/>
          </a:prstGeom>
        </p:spPr>
      </p:pic>
      <p:pic>
        <p:nvPicPr>
          <p:cNvPr id="12" name="Picture 12" descr="A picture containing person, table, woman, indoor&#10;&#10;Description generated with very high confidence">
            <a:extLst>
              <a:ext uri="{FF2B5EF4-FFF2-40B4-BE49-F238E27FC236}">
                <a16:creationId xmlns:a16="http://schemas.microsoft.com/office/drawing/2014/main" id="{12C855ED-E176-4C4E-B228-82E0054A35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363" r="87" b="129"/>
          <a:stretch/>
        </p:blipFill>
        <p:spPr>
          <a:xfrm>
            <a:off x="7322708" y="3749656"/>
            <a:ext cx="1584637" cy="2395539"/>
          </a:xfrm>
          <a:prstGeom prst="rect">
            <a:avLst/>
          </a:prstGeom>
        </p:spPr>
      </p:pic>
      <p:pic>
        <p:nvPicPr>
          <p:cNvPr id="14" name="Picture 14" descr="A picture containing floor, indoor, wooden, next&#10;&#10;Description generated with high confidence">
            <a:extLst>
              <a:ext uri="{FF2B5EF4-FFF2-40B4-BE49-F238E27FC236}">
                <a16:creationId xmlns:a16="http://schemas.microsoft.com/office/drawing/2014/main" id="{4EF4095D-5379-4E4B-9D07-1DFB6F9923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50" t="3604" r="3182" b="20495"/>
          <a:stretch/>
        </p:blipFill>
        <p:spPr>
          <a:xfrm>
            <a:off x="4045731" y="4166857"/>
            <a:ext cx="2484719" cy="1605841"/>
          </a:xfrm>
          <a:prstGeom prst="rect">
            <a:avLst/>
          </a:prstGeom>
        </p:spPr>
      </p:pic>
      <p:pic>
        <p:nvPicPr>
          <p:cNvPr id="16" name="Picture 16" descr="A hand holding a fork and knife&#10;&#10;Description generated with high confidence">
            <a:extLst>
              <a:ext uri="{FF2B5EF4-FFF2-40B4-BE49-F238E27FC236}">
                <a16:creationId xmlns:a16="http://schemas.microsoft.com/office/drawing/2014/main" id="{54E31B4A-47A4-4632-BDEA-B198DFC6BC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150" y="4266344"/>
            <a:ext cx="2743200" cy="1542011"/>
          </a:xfrm>
          <a:prstGeom prst="rect">
            <a:avLst/>
          </a:prstGeom>
        </p:spPr>
      </p:pic>
      <p:pic>
        <p:nvPicPr>
          <p:cNvPr id="18" name="Picture 18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37312F2-8FCD-4DB0-AD87-E8D0319D31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4201" y="3367734"/>
            <a:ext cx="2322980" cy="13994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BB84AD-3B85-4314-B190-DAC4BFD1FC07}"/>
              </a:ext>
            </a:extLst>
          </p:cNvPr>
          <p:cNvSpPr txBox="1"/>
          <p:nvPr/>
        </p:nvSpPr>
        <p:spPr>
          <a:xfrm>
            <a:off x="347476" y="2784927"/>
            <a:ext cx="27432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Shoe maker takes measurements of the feet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35DFA-7E29-4850-AE78-C5C5E0DF4A61}"/>
              </a:ext>
            </a:extLst>
          </p:cNvPr>
          <p:cNvSpPr txBox="1"/>
          <p:nvPr/>
        </p:nvSpPr>
        <p:spPr>
          <a:xfrm>
            <a:off x="4127281" y="2820085"/>
            <a:ext cx="2037230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Makes a last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8C6FC9-E0A2-4D41-A78F-6987065CF55A}"/>
              </a:ext>
            </a:extLst>
          </p:cNvPr>
          <p:cNvSpPr txBox="1"/>
          <p:nvPr/>
        </p:nvSpPr>
        <p:spPr>
          <a:xfrm>
            <a:off x="7173055" y="2909047"/>
            <a:ext cx="2821641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Traces and cuts paper to get the shape of the last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2F363E-221B-4E43-AF11-A9B2C603F800}"/>
              </a:ext>
            </a:extLst>
          </p:cNvPr>
          <p:cNvSpPr txBox="1"/>
          <p:nvPr/>
        </p:nvSpPr>
        <p:spPr>
          <a:xfrm>
            <a:off x="9445967" y="4771448"/>
            <a:ext cx="27432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Cuts the leather based on the paper tracing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E3D437-5B5F-444C-B0DE-540B38A31B92}"/>
              </a:ext>
            </a:extLst>
          </p:cNvPr>
          <p:cNvSpPr txBox="1"/>
          <p:nvPr/>
        </p:nvSpPr>
        <p:spPr>
          <a:xfrm>
            <a:off x="6995215" y="6138052"/>
            <a:ext cx="2138254" cy="6080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Makes a prototype pair of shoes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4C2224-D17D-492A-9F11-BD4D34330D4D}"/>
              </a:ext>
            </a:extLst>
          </p:cNvPr>
          <p:cNvSpPr txBox="1"/>
          <p:nvPr/>
        </p:nvSpPr>
        <p:spPr>
          <a:xfrm>
            <a:off x="4168594" y="5796315"/>
            <a:ext cx="2237140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Fixes the shoe last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76C2CD-FAAD-43CC-9A0B-AD3EDF3C9F02}"/>
              </a:ext>
            </a:extLst>
          </p:cNvPr>
          <p:cNvSpPr txBox="1"/>
          <p:nvPr/>
        </p:nvSpPr>
        <p:spPr>
          <a:xfrm>
            <a:off x="457992" y="5773047"/>
            <a:ext cx="27432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Makes the custom pair of shoe</a:t>
            </a:r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CE7A3AA0-5813-4AA8-A822-91A8D162D15D}"/>
              </a:ext>
            </a:extLst>
          </p:cNvPr>
          <p:cNvSpPr/>
          <p:nvPr/>
        </p:nvSpPr>
        <p:spPr>
          <a:xfrm rot="10800000">
            <a:off x="6325541" y="1799274"/>
            <a:ext cx="927484" cy="362481"/>
          </a:xfrm>
          <a:prstGeom prst="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4A85367F-7A05-45E0-9480-C7457C2AB164}"/>
              </a:ext>
            </a:extLst>
          </p:cNvPr>
          <p:cNvSpPr/>
          <p:nvPr/>
        </p:nvSpPr>
        <p:spPr>
          <a:xfrm rot="10800000">
            <a:off x="3056502" y="1799273"/>
            <a:ext cx="1003102" cy="362481"/>
          </a:xfrm>
          <a:prstGeom prst="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1F225B80-DBED-49F2-957C-23E819A154C7}"/>
              </a:ext>
            </a:extLst>
          </p:cNvPr>
          <p:cNvSpPr/>
          <p:nvPr/>
        </p:nvSpPr>
        <p:spPr>
          <a:xfrm rot="13800000">
            <a:off x="9927505" y="2394760"/>
            <a:ext cx="1101987" cy="327580"/>
          </a:xfrm>
          <a:prstGeom prst="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DEB2A467-2D85-4016-B546-D7B3FECECEF7}"/>
              </a:ext>
            </a:extLst>
          </p:cNvPr>
          <p:cNvSpPr/>
          <p:nvPr/>
        </p:nvSpPr>
        <p:spPr>
          <a:xfrm rot="-2220000">
            <a:off x="8933073" y="4383962"/>
            <a:ext cx="700629" cy="333396"/>
          </a:xfrm>
          <a:prstGeom prst="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08F516FF-70C5-4E41-A688-44AB3B2D42FE}"/>
              </a:ext>
            </a:extLst>
          </p:cNvPr>
          <p:cNvSpPr/>
          <p:nvPr/>
        </p:nvSpPr>
        <p:spPr>
          <a:xfrm>
            <a:off x="6526926" y="4767330"/>
            <a:ext cx="694813" cy="356664"/>
          </a:xfrm>
          <a:prstGeom prst="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B1FFB552-B24C-4743-9824-84A072828166}"/>
              </a:ext>
            </a:extLst>
          </p:cNvPr>
          <p:cNvSpPr/>
          <p:nvPr/>
        </p:nvSpPr>
        <p:spPr>
          <a:xfrm>
            <a:off x="3269521" y="4813864"/>
            <a:ext cx="694813" cy="356664"/>
          </a:xfrm>
          <a:prstGeom prst="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6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217D-8242-43A6-90DD-58EF57295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452718"/>
            <a:ext cx="4765226" cy="1400530"/>
          </a:xfrm>
        </p:spPr>
        <p:txBody>
          <a:bodyPr>
            <a:normAutofit/>
          </a:bodyPr>
          <a:lstStyle/>
          <a:p>
            <a:r>
              <a:rPr lang="en-US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AD28-4599-4280-954F-1A31A8210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284" y="1894168"/>
            <a:ext cx="462666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Traditional shoemaker business is place bound</a:t>
            </a:r>
          </a:p>
          <a:p>
            <a:pPr lvl="2"/>
            <a:r>
              <a:rPr lang="en-US"/>
              <a:t>Process of taking measurements and manufacturing</a:t>
            </a:r>
          </a:p>
          <a:p>
            <a:pPr lvl="2"/>
            <a:r>
              <a:rPr lang="en-US"/>
              <a:t>Client care – may mean a lot of travelling</a:t>
            </a:r>
          </a:p>
          <a:p>
            <a:pPr lvl="2"/>
            <a:r>
              <a:rPr lang="en-US"/>
              <a:t>Difficult to expand</a:t>
            </a:r>
          </a:p>
          <a:p>
            <a:pPr lvl="2"/>
            <a:endParaRPr lang="en-US"/>
          </a:p>
          <a:p>
            <a:r>
              <a:rPr lang="en-US"/>
              <a:t>"Saving instead spending"  money and time</a:t>
            </a:r>
          </a:p>
          <a:p>
            <a:pPr lvl="2"/>
            <a:r>
              <a:rPr lang="en-US"/>
              <a:t>Last production</a:t>
            </a:r>
          </a:p>
          <a:p>
            <a:pPr lvl="2"/>
            <a:r>
              <a:rPr lang="en-US"/>
              <a:t>travelling</a:t>
            </a:r>
          </a:p>
          <a:p>
            <a:pPr lvl="2"/>
            <a:endParaRPr lang="en-US"/>
          </a:p>
        </p:txBody>
      </p:sp>
      <p:pic>
        <p:nvPicPr>
          <p:cNvPr id="5" name="Picture 12" descr="A picture containing person, man, ground, holding&#10;&#10;Description generated with high confidence">
            <a:extLst>
              <a:ext uri="{FF2B5EF4-FFF2-40B4-BE49-F238E27FC236}">
                <a16:creationId xmlns:a16="http://schemas.microsoft.com/office/drawing/2014/main" id="{63388DF9-4765-4BD8-B48E-CC0B0AC4A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24" r="3" b="22003"/>
          <a:stretch/>
        </p:blipFill>
        <p:spPr>
          <a:xfrm>
            <a:off x="6685506" y="-1"/>
            <a:ext cx="5504955" cy="2623867"/>
          </a:xfrm>
          <a:prstGeom prst="rect">
            <a:avLst/>
          </a:prstGeom>
        </p:spPr>
      </p:pic>
      <p:pic>
        <p:nvPicPr>
          <p:cNvPr id="7" name="Picture 8" descr="A picture containing person, man, indoor&#10;&#10;Description generated with very high confidence">
            <a:extLst>
              <a:ext uri="{FF2B5EF4-FFF2-40B4-BE49-F238E27FC236}">
                <a16:creationId xmlns:a16="http://schemas.microsoft.com/office/drawing/2014/main" id="{E2A3D3FC-0600-4928-A464-74802BE25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84" r="27151" b="-1"/>
          <a:stretch/>
        </p:blipFill>
        <p:spPr>
          <a:xfrm>
            <a:off x="6685506" y="2623867"/>
            <a:ext cx="5504955" cy="42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05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71B8A-2665-43C4-91B1-9F7E24BE6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589" y="129183"/>
            <a:ext cx="7958331" cy="1077229"/>
          </a:xfrm>
        </p:spPr>
        <p:txBody>
          <a:bodyPr/>
          <a:lstStyle/>
          <a:p>
            <a:pPr algn="l"/>
            <a:r>
              <a:rPr lang="en-US">
                <a:cs typeface="Calibri Light"/>
              </a:rPr>
              <a:t>Our Solution</a:t>
            </a:r>
            <a:endParaRPr lang="en-US"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A7A177-8741-4592-8F19-643BFCD536E4}"/>
              </a:ext>
            </a:extLst>
          </p:cNvPr>
          <p:cNvSpPr/>
          <p:nvPr/>
        </p:nvSpPr>
        <p:spPr>
          <a:xfrm>
            <a:off x="5172504" y="3085330"/>
            <a:ext cx="1667200" cy="344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Calibri"/>
                <a:cs typeface="Calibri"/>
              </a:rPr>
              <a:t>Algorithm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85FE90-E093-409D-B799-7D3FE21970D7}"/>
              </a:ext>
            </a:extLst>
          </p:cNvPr>
          <p:cNvSpPr/>
          <p:nvPr/>
        </p:nvSpPr>
        <p:spPr>
          <a:xfrm>
            <a:off x="1148234" y="3358351"/>
            <a:ext cx="1668626" cy="457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Calibri"/>
                <a:cs typeface="Calibri"/>
              </a:rPr>
              <a:t>Video of foot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B7482E-129D-4C5D-AEBE-3C318881C4AE}"/>
              </a:ext>
            </a:extLst>
          </p:cNvPr>
          <p:cNvSpPr/>
          <p:nvPr/>
        </p:nvSpPr>
        <p:spPr>
          <a:xfrm>
            <a:off x="5298571" y="6021228"/>
            <a:ext cx="1670583" cy="681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Delivery to Shoe Maker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809EFA-DBA4-4A22-BF97-FAB872131ED2}"/>
              </a:ext>
            </a:extLst>
          </p:cNvPr>
          <p:cNvSpPr/>
          <p:nvPr/>
        </p:nvSpPr>
        <p:spPr>
          <a:xfrm>
            <a:off x="9202326" y="2640718"/>
            <a:ext cx="2141320" cy="61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Calibri"/>
                <a:cs typeface="Calibri"/>
              </a:rPr>
              <a:t>Unique Shoe Last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16960C-BC21-4DA3-A35A-F66D7C321181}"/>
              </a:ext>
            </a:extLst>
          </p:cNvPr>
          <p:cNvSpPr/>
          <p:nvPr/>
        </p:nvSpPr>
        <p:spPr>
          <a:xfrm>
            <a:off x="969607" y="5954439"/>
            <a:ext cx="2287374" cy="628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Custom pair of shoes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4B41F2-28B2-4AAE-A481-61F6370C1874}"/>
              </a:ext>
            </a:extLst>
          </p:cNvPr>
          <p:cNvSpPr/>
          <p:nvPr/>
        </p:nvSpPr>
        <p:spPr>
          <a:xfrm>
            <a:off x="9256211" y="6148403"/>
            <a:ext cx="1710455" cy="430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3D Printing</a:t>
            </a:r>
          </a:p>
        </p:txBody>
      </p:sp>
      <p:pic>
        <p:nvPicPr>
          <p:cNvPr id="11" name="Picture 11" descr="A close up of electronics&#10;&#10;Description generated with high confidence">
            <a:extLst>
              <a:ext uri="{FF2B5EF4-FFF2-40B4-BE49-F238E27FC236}">
                <a16:creationId xmlns:a16="http://schemas.microsoft.com/office/drawing/2014/main" id="{BDB4BBDD-B174-4E93-AD68-DE7A0C6B2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26" r="251" b="141"/>
          <a:stretch/>
        </p:blipFill>
        <p:spPr>
          <a:xfrm>
            <a:off x="1145440" y="917889"/>
            <a:ext cx="1746731" cy="2493010"/>
          </a:xfrm>
          <a:prstGeom prst="rect">
            <a:avLst/>
          </a:prstGeom>
        </p:spPr>
      </p:pic>
      <p:pic>
        <p:nvPicPr>
          <p:cNvPr id="15" name="Picture 15" descr="A picture containing clothing, footwear&#10;&#10;Description generated with very high confidence">
            <a:extLst>
              <a:ext uri="{FF2B5EF4-FFF2-40B4-BE49-F238E27FC236}">
                <a16:creationId xmlns:a16="http://schemas.microsoft.com/office/drawing/2014/main" id="{DBC081BE-BCBB-446F-AB4D-2D2B9E23D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070" y="1292706"/>
            <a:ext cx="2743200" cy="1471961"/>
          </a:xfrm>
          <a:prstGeom prst="rect">
            <a:avLst/>
          </a:prstGeom>
        </p:spPr>
      </p:pic>
      <p:pic>
        <p:nvPicPr>
          <p:cNvPr id="25" name="Picture 25" descr="A picture containing person, indoor&#10;&#10;Description generated with very high confidence">
            <a:extLst>
              <a:ext uri="{FF2B5EF4-FFF2-40B4-BE49-F238E27FC236}">
                <a16:creationId xmlns:a16="http://schemas.microsoft.com/office/drawing/2014/main" id="{BC39E6A6-2E9A-4111-8C55-49757C41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19" y="4127511"/>
            <a:ext cx="2743200" cy="1831086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F85C58D0-29DD-44DF-B838-F6AB1F9514DC}"/>
              </a:ext>
            </a:extLst>
          </p:cNvPr>
          <p:cNvSpPr/>
          <p:nvPr/>
        </p:nvSpPr>
        <p:spPr>
          <a:xfrm>
            <a:off x="2967505" y="1849720"/>
            <a:ext cx="1594935" cy="484632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A8B052D-0616-41EC-8C76-0369128EF920}"/>
              </a:ext>
            </a:extLst>
          </p:cNvPr>
          <p:cNvSpPr/>
          <p:nvPr/>
        </p:nvSpPr>
        <p:spPr>
          <a:xfrm>
            <a:off x="7514410" y="1787374"/>
            <a:ext cx="1303728" cy="484632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A9D5DFC-3288-438F-8150-71871A098A07}"/>
              </a:ext>
            </a:extLst>
          </p:cNvPr>
          <p:cNvSpPr/>
          <p:nvPr/>
        </p:nvSpPr>
        <p:spPr>
          <a:xfrm rot="5460000">
            <a:off x="9927768" y="3353016"/>
            <a:ext cx="707013" cy="46882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3D9F716A-83C1-4BF6-B0B5-F2E73278824D}"/>
              </a:ext>
            </a:extLst>
          </p:cNvPr>
          <p:cNvSpPr/>
          <p:nvPr/>
        </p:nvSpPr>
        <p:spPr>
          <a:xfrm>
            <a:off x="7768106" y="4800738"/>
            <a:ext cx="1288125" cy="484632"/>
          </a:xfrm>
          <a:prstGeom prst="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F6D42365-ACB3-4D4D-9C00-A62D3E8D8F40}"/>
              </a:ext>
            </a:extLst>
          </p:cNvPr>
          <p:cNvSpPr/>
          <p:nvPr/>
        </p:nvSpPr>
        <p:spPr>
          <a:xfrm>
            <a:off x="3469013" y="4864129"/>
            <a:ext cx="978408" cy="484632"/>
          </a:xfrm>
          <a:prstGeom prst="lef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11" descr="A circuit board&#10;&#10;Description generated with high confidence">
            <a:extLst>
              <a:ext uri="{FF2B5EF4-FFF2-40B4-BE49-F238E27FC236}">
                <a16:creationId xmlns:a16="http://schemas.microsoft.com/office/drawing/2014/main" id="{857E67FC-C4F7-4568-A3B5-1902B314F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661" y="1211292"/>
            <a:ext cx="2724150" cy="1905000"/>
          </a:xfrm>
          <a:prstGeom prst="rect">
            <a:avLst/>
          </a:prstGeom>
        </p:spPr>
      </p:pic>
      <p:pic>
        <p:nvPicPr>
          <p:cNvPr id="13" name="Picture 15" descr="A car on the road&#10;&#10;Description generated with high confidence">
            <a:extLst>
              <a:ext uri="{FF2B5EF4-FFF2-40B4-BE49-F238E27FC236}">
                <a16:creationId xmlns:a16="http://schemas.microsoft.com/office/drawing/2014/main" id="{40714FF7-9190-48D1-8464-83AA00562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544" y="4124415"/>
            <a:ext cx="3208307" cy="1973472"/>
          </a:xfrm>
          <a:prstGeom prst="rect">
            <a:avLst/>
          </a:prstGeom>
        </p:spPr>
      </p:pic>
      <p:pic>
        <p:nvPicPr>
          <p:cNvPr id="18" name="Picture 19" descr="A close up of a device&#10;&#10;Description generated with high confidence">
            <a:extLst>
              <a:ext uri="{FF2B5EF4-FFF2-40B4-BE49-F238E27FC236}">
                <a16:creationId xmlns:a16="http://schemas.microsoft.com/office/drawing/2014/main" id="{E69EC370-F797-4110-BA40-2B54761A8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6849" y="4050551"/>
            <a:ext cx="2044641" cy="21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4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B6C08-AE04-48CB-A298-02ED4774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Competitors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8EC04-EC0A-42ED-846E-BD849BD86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46" y="1276793"/>
            <a:ext cx="10571629" cy="43147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cs typeface="Calibri"/>
              </a:rPr>
              <a:t>No one else is offering this service that has partnered with shoe makers</a:t>
            </a:r>
            <a:endParaRPr lang="en-US" err="1">
              <a:cs typeface="Calibri"/>
            </a:endParaRPr>
          </a:p>
          <a:p>
            <a:pPr marL="457200" indent="-457200"/>
            <a:r>
              <a:rPr lang="en-US" err="1"/>
              <a:t>RightShoes</a:t>
            </a:r>
          </a:p>
          <a:p>
            <a:pPr lvl="1"/>
            <a:r>
              <a:rPr lang="en-US">
                <a:cs typeface="Calibri"/>
              </a:rPr>
              <a:t>Need extra materials to use</a:t>
            </a:r>
          </a:p>
          <a:p>
            <a:pPr marL="457200" indent="-457200"/>
            <a:r>
              <a:rPr lang="en-US" err="1">
                <a:cs typeface="Calibri"/>
              </a:rPr>
              <a:t>Feetit</a:t>
            </a:r>
          </a:p>
          <a:p>
            <a:pPr lvl="1"/>
            <a:r>
              <a:rPr lang="en-US">
                <a:cs typeface="Calibri"/>
              </a:rPr>
              <a:t>Inaccurate</a:t>
            </a:r>
          </a:p>
          <a:p>
            <a:pPr marL="457200" indent="-457200"/>
            <a:r>
              <a:rPr lang="en-US" err="1">
                <a:cs typeface="Calibri"/>
              </a:rPr>
              <a:t>itailorshoes</a:t>
            </a:r>
          </a:p>
          <a:p>
            <a:pPr lvl="1"/>
            <a:r>
              <a:rPr lang="en-US">
                <a:cs typeface="Calibri"/>
              </a:rPr>
              <a:t>User must measure feet</a:t>
            </a:r>
            <a:endParaRPr lang="en-US"/>
          </a:p>
          <a:p>
            <a:pPr marL="457200" indent="-457200"/>
            <a:r>
              <a:rPr lang="en-US">
                <a:cs typeface="Calibri"/>
              </a:rPr>
              <a:t>True Gault</a:t>
            </a:r>
          </a:p>
          <a:p>
            <a:pPr lvl="1"/>
            <a:r>
              <a:rPr lang="en-US"/>
              <a:t>Only for women's shoes</a:t>
            </a:r>
          </a:p>
          <a:p>
            <a:pPr marL="0" indent="0">
              <a:buNone/>
            </a:pPr>
            <a:endParaRPr lang="en-US"/>
          </a:p>
          <a:p>
            <a:pPr marL="0" lvl="1" indent="0"/>
            <a:endParaRPr lang="en-US"/>
          </a:p>
          <a:p>
            <a:pPr marL="0" lvl="1" indent="0"/>
            <a:endParaRPr lang="en-US"/>
          </a:p>
        </p:txBody>
      </p:sp>
      <p:pic>
        <p:nvPicPr>
          <p:cNvPr id="7" name="Picture 8" descr="A person using a cell phone&#10;&#10;Description generated with high confidence">
            <a:extLst>
              <a:ext uri="{FF2B5EF4-FFF2-40B4-BE49-F238E27FC236}">
                <a16:creationId xmlns:a16="http://schemas.microsoft.com/office/drawing/2014/main" id="{327DCE0A-925F-4108-8F8C-7E84E9550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1" r="10101" b="20755"/>
          <a:stretch/>
        </p:blipFill>
        <p:spPr>
          <a:xfrm>
            <a:off x="5965328" y="1651078"/>
            <a:ext cx="2277309" cy="1603956"/>
          </a:xfrm>
          <a:prstGeom prst="rect">
            <a:avLst/>
          </a:prstGeom>
        </p:spPr>
      </p:pic>
      <p:pic>
        <p:nvPicPr>
          <p:cNvPr id="5" name="Picture 7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id="{89D2F8D0-60E0-4268-A92B-34B6D664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705" y="1713952"/>
            <a:ext cx="2743200" cy="1428934"/>
          </a:xfrm>
          <a:prstGeom prst="rect">
            <a:avLst/>
          </a:prstGeom>
        </p:spPr>
      </p:pic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642730-7020-4E5B-BF9A-2DE6E73225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293" b="28788"/>
          <a:stretch/>
        </p:blipFill>
        <p:spPr>
          <a:xfrm>
            <a:off x="9806217" y="3141928"/>
            <a:ext cx="1696178" cy="707856"/>
          </a:xfrm>
          <a:prstGeom prst="rect">
            <a:avLst/>
          </a:prstGeom>
        </p:spPr>
      </p:pic>
      <p:pic>
        <p:nvPicPr>
          <p:cNvPr id="11" name="Picture 11" descr="A close up of a cats face&#10;&#10;Description generated with high confidence">
            <a:extLst>
              <a:ext uri="{FF2B5EF4-FFF2-40B4-BE49-F238E27FC236}">
                <a16:creationId xmlns:a16="http://schemas.microsoft.com/office/drawing/2014/main" id="{3FD1D600-DDEF-408E-85C4-21835DE84B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1" t="15527" r="4450" b="20517"/>
          <a:stretch/>
        </p:blipFill>
        <p:spPr>
          <a:xfrm>
            <a:off x="6009173" y="3256641"/>
            <a:ext cx="2188734" cy="729487"/>
          </a:xfrm>
          <a:prstGeom prst="rect">
            <a:avLst/>
          </a:prstGeom>
        </p:spPr>
      </p:pic>
      <p:pic>
        <p:nvPicPr>
          <p:cNvPr id="13" name="Picture 13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3C86E8D-4A4C-473A-A646-C7CE8AADD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7209" y="4270817"/>
            <a:ext cx="4312023" cy="1175917"/>
          </a:xfrm>
          <a:prstGeom prst="rect">
            <a:avLst/>
          </a:prstGeom>
        </p:spPr>
      </p:pic>
      <p:pic>
        <p:nvPicPr>
          <p:cNvPr id="15" name="Picture 1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84D724F-62F1-4268-9226-5BA4DBC1D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2476" y="5445106"/>
            <a:ext cx="2743200" cy="765958"/>
          </a:xfrm>
          <a:prstGeom prst="rect">
            <a:avLst/>
          </a:prstGeom>
        </p:spPr>
      </p:pic>
      <p:pic>
        <p:nvPicPr>
          <p:cNvPr id="19" name="Picture 1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0D29C5E-1F8C-46DD-B4D2-F1AB5DFF1D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8950" y="3936008"/>
            <a:ext cx="2743200" cy="1847850"/>
          </a:xfrm>
          <a:prstGeom prst="rect">
            <a:avLst/>
          </a:prstGeom>
        </p:spPr>
      </p:pic>
      <p:pic>
        <p:nvPicPr>
          <p:cNvPr id="21" name="Picture 2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C75EABC-3D8E-4393-9D98-183F70FDED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1622" y="5777123"/>
            <a:ext cx="2277857" cy="91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6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1CA9-1D34-467B-99EF-7F0C4F22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Market</a:t>
            </a:r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D3186D4-B54F-487A-BE21-10E185FC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783" y="2110627"/>
            <a:ext cx="5284909" cy="360289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6ADC1C-5740-437C-8055-146D6965832B}"/>
              </a:ext>
            </a:extLst>
          </p:cNvPr>
          <p:cNvCxnSpPr/>
          <p:nvPr/>
        </p:nvCxnSpPr>
        <p:spPr>
          <a:xfrm flipV="1">
            <a:off x="978876" y="2919047"/>
            <a:ext cx="367324" cy="218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6361BE-2CEB-49F2-A50F-9E4A6BDE96B3}"/>
              </a:ext>
            </a:extLst>
          </p:cNvPr>
          <p:cNvCxnSpPr>
            <a:cxnSpLocks/>
          </p:cNvCxnSpPr>
          <p:nvPr/>
        </p:nvCxnSpPr>
        <p:spPr>
          <a:xfrm flipV="1">
            <a:off x="4945183" y="4081585"/>
            <a:ext cx="289171" cy="2676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14182A-F13C-4B05-8168-886146BA03D6}"/>
              </a:ext>
            </a:extLst>
          </p:cNvPr>
          <p:cNvCxnSpPr>
            <a:cxnSpLocks/>
          </p:cNvCxnSpPr>
          <p:nvPr/>
        </p:nvCxnSpPr>
        <p:spPr>
          <a:xfrm flipV="1">
            <a:off x="3968260" y="4657969"/>
            <a:ext cx="367324" cy="218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B88D8E-4384-4184-9081-40A9FD3D68AE}"/>
              </a:ext>
            </a:extLst>
          </p:cNvPr>
          <p:cNvCxnSpPr>
            <a:cxnSpLocks/>
          </p:cNvCxnSpPr>
          <p:nvPr/>
        </p:nvCxnSpPr>
        <p:spPr>
          <a:xfrm flipV="1">
            <a:off x="3020644" y="4462585"/>
            <a:ext cx="396632" cy="2383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EB3DE9-78F8-419D-8AD0-4A453F0DE1C5}"/>
              </a:ext>
            </a:extLst>
          </p:cNvPr>
          <p:cNvCxnSpPr>
            <a:cxnSpLocks/>
          </p:cNvCxnSpPr>
          <p:nvPr/>
        </p:nvCxnSpPr>
        <p:spPr>
          <a:xfrm flipV="1">
            <a:off x="1985106" y="3817814"/>
            <a:ext cx="406400" cy="1797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F6E99F-05B5-45E7-9DDF-FCAFE64E3CF8}"/>
              </a:ext>
            </a:extLst>
          </p:cNvPr>
          <p:cNvSpPr txBox="1"/>
          <p:nvPr/>
        </p:nvSpPr>
        <p:spPr>
          <a:xfrm rot="19680000">
            <a:off x="838619" y="2786767"/>
            <a:ext cx="529640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accent3"/>
                </a:solidFill>
              </a:rPr>
              <a:t>4,2 %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33C0C2-BA60-4943-9EC0-768FA00EC65F}"/>
              </a:ext>
            </a:extLst>
          </p:cNvPr>
          <p:cNvSpPr txBox="1"/>
          <p:nvPr/>
        </p:nvSpPr>
        <p:spPr>
          <a:xfrm rot="20160000">
            <a:off x="1835079" y="3656228"/>
            <a:ext cx="529640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accent3"/>
                </a:solidFill>
              </a:rPr>
              <a:t>3,0 %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951C2E-0B7D-4A4C-96FE-4D81F3653BA5}"/>
              </a:ext>
            </a:extLst>
          </p:cNvPr>
          <p:cNvSpPr txBox="1"/>
          <p:nvPr/>
        </p:nvSpPr>
        <p:spPr>
          <a:xfrm rot="19680000">
            <a:off x="2860849" y="4330304"/>
            <a:ext cx="529640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accent3"/>
                </a:solidFill>
              </a:rPr>
              <a:t>3,5 %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80724C-6316-49E2-ADF0-6199817B16A7}"/>
              </a:ext>
            </a:extLst>
          </p:cNvPr>
          <p:cNvSpPr txBox="1"/>
          <p:nvPr/>
        </p:nvSpPr>
        <p:spPr>
          <a:xfrm rot="19680000">
            <a:off x="3828003" y="4496382"/>
            <a:ext cx="529640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accent3"/>
                </a:solidFill>
              </a:rPr>
              <a:t>6,2 %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C7D94-C376-4D5D-BCAA-B61879F3214E}"/>
              </a:ext>
            </a:extLst>
          </p:cNvPr>
          <p:cNvSpPr txBox="1"/>
          <p:nvPr/>
        </p:nvSpPr>
        <p:spPr>
          <a:xfrm rot="18960000">
            <a:off x="4691526" y="3957905"/>
            <a:ext cx="607793" cy="2616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accent3"/>
                </a:solidFill>
              </a:rPr>
              <a:t>10,0%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AD1DB3D-4C2D-4B25-A809-B16313AA566B}"/>
              </a:ext>
            </a:extLst>
          </p:cNvPr>
          <p:cNvCxnSpPr/>
          <p:nvPr/>
        </p:nvCxnSpPr>
        <p:spPr>
          <a:xfrm flipV="1">
            <a:off x="3733799" y="2665046"/>
            <a:ext cx="123093" cy="3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AD788F-9351-418C-B504-DD06E8DF3BF8}"/>
              </a:ext>
            </a:extLst>
          </p:cNvPr>
          <p:cNvSpPr txBox="1"/>
          <p:nvPr/>
        </p:nvSpPr>
        <p:spPr>
          <a:xfrm>
            <a:off x="3796322" y="2555629"/>
            <a:ext cx="2743200" cy="2308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>
                <a:solidFill>
                  <a:schemeClr val="bg1"/>
                </a:solidFill>
                <a:latin typeface="Arial"/>
                <a:cs typeface="Arial"/>
              </a:rPr>
              <a:t>CAGR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EA7AAD-488F-4F9A-BDAF-0DC930396FDD}"/>
              </a:ext>
            </a:extLst>
          </p:cNvPr>
          <p:cNvSpPr txBox="1"/>
          <p:nvPr/>
        </p:nvSpPr>
        <p:spPr>
          <a:xfrm>
            <a:off x="6326554" y="2116015"/>
            <a:ext cx="543950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204065-2746-42DD-A989-9562FA105C28}"/>
              </a:ext>
            </a:extLst>
          </p:cNvPr>
          <p:cNvSpPr txBox="1"/>
          <p:nvPr/>
        </p:nvSpPr>
        <p:spPr>
          <a:xfrm>
            <a:off x="582246" y="6297247"/>
            <a:ext cx="11132526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800"/>
              <a:t>Sources: 1 </a:t>
            </a:r>
            <a:r>
              <a:rPr lang="en-US" sz="800" err="1"/>
              <a:t>statista</a:t>
            </a:r>
            <a:r>
              <a:rPr lang="en-US" sz="800"/>
              <a:t> (2018), consumer market outlook – shoes; 2 </a:t>
            </a:r>
            <a:r>
              <a:rPr lang="en-US" sz="800" err="1"/>
              <a:t>statista</a:t>
            </a:r>
            <a:r>
              <a:rPr lang="en-US" sz="800"/>
              <a:t> (2018), 3 Footwear Report 2018 – Leather Footwear; 3 de.statista.com/outlook/21030200/100/</a:t>
            </a:r>
            <a:r>
              <a:rPr lang="en-US" sz="800" err="1"/>
              <a:t>luxusschuhe</a:t>
            </a:r>
            <a:r>
              <a:rPr lang="en-US" sz="800"/>
              <a:t>/</a:t>
            </a:r>
            <a:r>
              <a:rPr lang="en-US" sz="800" err="1"/>
              <a:t>weltweit</a:t>
            </a:r>
            <a:r>
              <a:rPr lang="en-US" sz="800"/>
              <a:t> ; 4 Allied Market research (2017): CO_172068; Men Formal Shoe Market by Shoe Type - Global Opportunity Analysis and Industry Forecast, 2014 – 2022; 5 </a:t>
            </a:r>
            <a:r>
              <a:rPr lang="en-US" sz="800" err="1"/>
              <a:t>statista</a:t>
            </a:r>
            <a:r>
              <a:rPr lang="en-US" sz="800"/>
              <a:t> (2018), e-Commerce Report 2018; 6 APICCAPS (2014): FOOTWEAR CONSUMER 2030; 7 Global Industry Analysts (2018): Report MCP-2782; FOOTWEAR – A GLOBAL STRATEGIC BUSINESS REPORT 8 The observatory of economic complexity (OEC) https://atlas.media.mit.edu/en/profile/hs92/6403/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EFC558C-1E87-4BA4-A1A7-2B1EDA7F4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387" y="1860192"/>
            <a:ext cx="6048498" cy="409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96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close up of an umbrella&#10;&#10;Description generated with high confidence">
            <a:extLst>
              <a:ext uri="{FF2B5EF4-FFF2-40B4-BE49-F238E27FC236}">
                <a16:creationId xmlns:a16="http://schemas.microsoft.com/office/drawing/2014/main" id="{1AF95598-291A-406B-BC45-5E249611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520" y="92737"/>
            <a:ext cx="2740045" cy="1576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91CA9-1D34-467B-99EF-7F0C4F22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Trends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EA7AAD-488F-4F9A-BDAF-0DC930396FDD}"/>
              </a:ext>
            </a:extLst>
          </p:cNvPr>
          <p:cNvSpPr txBox="1"/>
          <p:nvPr/>
        </p:nvSpPr>
        <p:spPr>
          <a:xfrm>
            <a:off x="7959411" y="2007157"/>
            <a:ext cx="4024364" cy="36404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b="1"/>
              <a:t>Consumption</a:t>
            </a:r>
            <a:r>
              <a:rPr lang="en-US"/>
              <a:t> and </a:t>
            </a:r>
            <a:r>
              <a:rPr lang="en-US" b="1"/>
              <a:t>spending power shift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b="1"/>
              <a:t>Cultural globalization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b="1"/>
              <a:t>Online</a:t>
            </a:r>
            <a:r>
              <a:rPr lang="en-US"/>
              <a:t> presence, online as a sales channel 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b="1"/>
              <a:t>Sustainability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 b="1"/>
              <a:t>Personalized</a:t>
            </a:r>
            <a:r>
              <a:rPr lang="en-US"/>
              <a:t> footwear</a:t>
            </a: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en-US"/>
              <a:t>A </a:t>
            </a:r>
            <a:r>
              <a:rPr lang="en-US" b="1"/>
              <a:t>return to timeless classics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204065-2746-42DD-A989-9562FA105C28}"/>
              </a:ext>
            </a:extLst>
          </p:cNvPr>
          <p:cNvSpPr txBox="1"/>
          <p:nvPr/>
        </p:nvSpPr>
        <p:spPr>
          <a:xfrm>
            <a:off x="582246" y="6297247"/>
            <a:ext cx="11132526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800"/>
              <a:t>Sources: 1 The observatory of economic complexity (OEC) https://atlas.media.mit.edu/en/profile/hs92/6403/; 2 </a:t>
            </a:r>
            <a:r>
              <a:rPr lang="en-US" sz="800" err="1"/>
              <a:t>statista</a:t>
            </a:r>
            <a:r>
              <a:rPr lang="en-US" sz="800"/>
              <a:t> (2018), 3 Footwear Report 2018 – Leather Footwear; 3 de.statista.com/outlook/21030200/100/</a:t>
            </a:r>
            <a:r>
              <a:rPr lang="en-US" sz="800" err="1"/>
              <a:t>luxusschuhe</a:t>
            </a:r>
            <a:r>
              <a:rPr lang="en-US" sz="800"/>
              <a:t>/</a:t>
            </a:r>
            <a:r>
              <a:rPr lang="en-US" sz="800" err="1"/>
              <a:t>weltweit</a:t>
            </a:r>
            <a:r>
              <a:rPr lang="en-US" sz="800"/>
              <a:t> ; 4 Allied Market research (2017): CO_172068; Men Formal Shoe Market by Shoe Type - Global Opportunity Analysis and Industry Forecast, 2014 – 2022; 5 </a:t>
            </a:r>
            <a:r>
              <a:rPr lang="en-US" sz="800" err="1"/>
              <a:t>statista</a:t>
            </a:r>
            <a:r>
              <a:rPr lang="en-US" sz="800"/>
              <a:t> (2018), e-Commerce Report 2018; 6 APICCAPS (2014): FOOTWEAR CONSUMER 2030; 7 Global Industry Analysts (2018): Report MCP-2782; FOOTWEAR – A GLOBAL STRATEGIC BUSINESS REPORT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6F491A0-F6A0-4084-99BA-0D9A480F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06" y="1740302"/>
            <a:ext cx="7503225" cy="445607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E7E9020-6056-4D6E-8CA1-BAC3483D0AE7}"/>
              </a:ext>
            </a:extLst>
          </p:cNvPr>
          <p:cNvSpPr/>
          <p:nvPr/>
        </p:nvSpPr>
        <p:spPr>
          <a:xfrm>
            <a:off x="1352652" y="2586793"/>
            <a:ext cx="518708" cy="2797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CBFD8A-B387-4269-921B-8C294BAFC6F8}"/>
              </a:ext>
            </a:extLst>
          </p:cNvPr>
          <p:cNvSpPr/>
          <p:nvPr/>
        </p:nvSpPr>
        <p:spPr>
          <a:xfrm>
            <a:off x="1438847" y="4503919"/>
            <a:ext cx="716630" cy="3094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E0FEB5-B48E-485B-B1D1-951527AC858E}"/>
              </a:ext>
            </a:extLst>
          </p:cNvPr>
          <p:cNvSpPr/>
          <p:nvPr/>
        </p:nvSpPr>
        <p:spPr>
          <a:xfrm>
            <a:off x="1382340" y="3121561"/>
            <a:ext cx="1088903" cy="3094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573FEC-E7D3-4A5B-969F-C55477F97EFD}"/>
              </a:ext>
            </a:extLst>
          </p:cNvPr>
          <p:cNvSpPr/>
          <p:nvPr/>
        </p:nvSpPr>
        <p:spPr>
          <a:xfrm>
            <a:off x="6700025" y="2567002"/>
            <a:ext cx="716630" cy="3094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AECBF0-442B-4093-AE3E-8A3061A955F0}"/>
              </a:ext>
            </a:extLst>
          </p:cNvPr>
          <p:cNvSpPr/>
          <p:nvPr/>
        </p:nvSpPr>
        <p:spPr>
          <a:xfrm>
            <a:off x="6693073" y="4507016"/>
            <a:ext cx="716630" cy="3094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2B7FE34-B7CE-4321-BC3C-48E4462D4439}"/>
              </a:ext>
            </a:extLst>
          </p:cNvPr>
          <p:cNvSpPr/>
          <p:nvPr/>
        </p:nvSpPr>
        <p:spPr>
          <a:xfrm>
            <a:off x="6700026" y="3128361"/>
            <a:ext cx="716630" cy="3094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43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B1F7D-8C78-45AD-A2EA-5EF6ADEA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Roadmap</a:t>
            </a:r>
          </a:p>
        </p:txBody>
      </p:sp>
      <p:pic>
        <p:nvPicPr>
          <p:cNvPr id="20" name="Picture 2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130FC26-E8B5-4C60-9BE6-EE3C05E08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266" y="2122787"/>
            <a:ext cx="11139472" cy="342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391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Ion</vt:lpstr>
      <vt:lpstr>Made To Fit</vt:lpstr>
      <vt:lpstr>Shoe Making </vt:lpstr>
      <vt:lpstr>Shoe Making – The Process</vt:lpstr>
      <vt:lpstr>The Problem</vt:lpstr>
      <vt:lpstr>Our Solution</vt:lpstr>
      <vt:lpstr>Competitors</vt:lpstr>
      <vt:lpstr>Market</vt:lpstr>
      <vt:lpstr>Trends</vt:lpstr>
      <vt:lpstr>Operational Roadmap</vt:lpstr>
      <vt:lpstr>FINANCIAL RETURNS</vt:lpstr>
      <vt:lpstr>SENSITIVITY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46</cp:revision>
  <dcterms:created xsi:type="dcterms:W3CDTF">2013-07-15T20:26:40Z</dcterms:created>
  <dcterms:modified xsi:type="dcterms:W3CDTF">2019-11-03T15:54:09Z</dcterms:modified>
</cp:coreProperties>
</file>